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61" r:id="rId8"/>
    <p:sldId id="262" r:id="rId9"/>
    <p:sldId id="260" r:id="rId10"/>
    <p:sldId id="263" r:id="rId11"/>
    <p:sldId id="266" r:id="rId12"/>
    <p:sldId id="259" r:id="rId13"/>
  </p:sldIdLst>
  <p:sldSz cx="9144000" cy="5143500"/>
  <p:notesSz cx="6858000" cy="9144000"/>
  <p:custDataLst>
    <p:tags r:id="rId1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48" userDrawn="1">
          <p15:clr>
            <a:srgbClr val="747775"/>
          </p15:clr>
        </p15:guide>
        <p15:guide id="2" pos="2879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48"/>
        <p:guide pos="287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30bcd8cfc_7_3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g2330bcd8cfc_7_3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30bcd8cfc_7_4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g2330bcd8cfc_7_4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30bcd8cfc_7_5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2330bcd8cfc_7_5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0">
                <a:srgbClr val="00A3FE"/>
              </a:gs>
              <a:gs pos="2000">
                <a:srgbClr val="00A3FE"/>
              </a:gs>
              <a:gs pos="21000">
                <a:srgbClr val="01A6FF"/>
              </a:gs>
              <a:gs pos="41000">
                <a:srgbClr val="02AFFC"/>
              </a:gs>
              <a:gs pos="61000">
                <a:srgbClr val="29BFFE"/>
              </a:gs>
              <a:gs pos="81000">
                <a:srgbClr val="55C6FE"/>
              </a:gs>
              <a:gs pos="100000">
                <a:srgbClr val="95CAF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02429B">
              <a:alpha val="509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54" name="Google Shape;54;p14" descr="A building with a dome on top&#10;&#10;Description automatically generated with low confidence"/>
          <p:cNvPicPr preferRelativeResize="0"/>
          <p:nvPr/>
        </p:nvPicPr>
        <p:blipFill rotWithShape="1">
          <a:blip r:embed="rId2"/>
          <a:srcRect l="31075" t="27873" r="45105" b="23738"/>
          <a:stretch>
            <a:fillRect/>
          </a:stretch>
        </p:blipFill>
        <p:spPr>
          <a:xfrm rot="-171323">
            <a:off x="-69628" y="2696873"/>
            <a:ext cx="1633573" cy="2488859"/>
          </a:xfrm>
          <a:custGeom>
            <a:avLst/>
            <a:gdLst/>
            <a:ahLst/>
            <a:cxnLst/>
            <a:rect l="l" t="t" r="r" b="b"/>
            <a:pathLst>
              <a:path w="2178097" h="3318478" extrusionOk="0">
                <a:moveTo>
                  <a:pt x="2178097" y="0"/>
                </a:moveTo>
                <a:lnTo>
                  <a:pt x="2178097" y="3318478"/>
                </a:lnTo>
                <a:lnTo>
                  <a:pt x="0" y="3209841"/>
                </a:lnTo>
                <a:lnTo>
                  <a:pt x="160098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 rot="-5400000">
            <a:off x="2000251" y="-2000251"/>
            <a:ext cx="5143498" cy="9144000"/>
          </a:xfrm>
          <a:prstGeom prst="rect">
            <a:avLst/>
          </a:prstGeom>
          <a:gradFill>
            <a:gsLst>
              <a:gs pos="0">
                <a:srgbClr val="0369C0">
                  <a:alpha val="15686"/>
                </a:srgbClr>
              </a:gs>
              <a:gs pos="23000">
                <a:srgbClr val="0369C0">
                  <a:alpha val="15686"/>
                </a:srgbClr>
              </a:gs>
              <a:gs pos="44000">
                <a:srgbClr val="02429B">
                  <a:alpha val="37647"/>
                </a:srgbClr>
              </a:gs>
              <a:gs pos="63000">
                <a:srgbClr val="02429B">
                  <a:alpha val="66666"/>
                </a:srgbClr>
              </a:gs>
              <a:gs pos="84000">
                <a:srgbClr val="02429B">
                  <a:alpha val="93725"/>
                </a:srgbClr>
              </a:gs>
              <a:gs pos="100000">
                <a:srgbClr val="02429B">
                  <a:alpha val="93725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/>
          <a:srcRect l="21515" r="20835" b="35061"/>
          <a:stretch>
            <a:fillRect/>
          </a:stretch>
        </p:blipFill>
        <p:spPr>
          <a:xfrm>
            <a:off x="262355" y="330296"/>
            <a:ext cx="827904" cy="61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08471" y="419633"/>
            <a:ext cx="1564573" cy="43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60147">
            <a:off x="5383149" y="272672"/>
            <a:ext cx="4074820" cy="493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 descr="A picture containing tree, outdoor, building, yellow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-183960">
            <a:off x="5263449" y="295010"/>
            <a:ext cx="4201109" cy="487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自定义版式">
  <p:cSld name="2_自定义版式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0">
                <a:srgbClr val="00A3FE"/>
              </a:gs>
              <a:gs pos="2000">
                <a:srgbClr val="00A3FE"/>
              </a:gs>
              <a:gs pos="21000">
                <a:srgbClr val="01A6FF"/>
              </a:gs>
              <a:gs pos="41000">
                <a:srgbClr val="02AFFC"/>
              </a:gs>
              <a:gs pos="61000">
                <a:srgbClr val="29BFFE"/>
              </a:gs>
              <a:gs pos="81000">
                <a:srgbClr val="55C6FE"/>
              </a:gs>
              <a:gs pos="100000">
                <a:srgbClr val="95CAF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02429B">
              <a:alpha val="509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63" name="Google Shape;63;p15" descr="A building with a dome on top&#10;&#10;Description automatically generated with low confidence"/>
          <p:cNvPicPr preferRelativeResize="0"/>
          <p:nvPr/>
        </p:nvPicPr>
        <p:blipFill rotWithShape="1">
          <a:blip r:embed="rId2"/>
          <a:srcRect l="31075" t="27873" r="45105" b="23738"/>
          <a:stretch>
            <a:fillRect/>
          </a:stretch>
        </p:blipFill>
        <p:spPr>
          <a:xfrm rot="-171323">
            <a:off x="-69628" y="2696873"/>
            <a:ext cx="1633573" cy="2488859"/>
          </a:xfrm>
          <a:custGeom>
            <a:avLst/>
            <a:gdLst/>
            <a:ahLst/>
            <a:cxnLst/>
            <a:rect l="l" t="t" r="r" b="b"/>
            <a:pathLst>
              <a:path w="2178097" h="3318478" extrusionOk="0">
                <a:moveTo>
                  <a:pt x="2178097" y="0"/>
                </a:moveTo>
                <a:lnTo>
                  <a:pt x="2178097" y="3318478"/>
                </a:lnTo>
                <a:lnTo>
                  <a:pt x="0" y="3209841"/>
                </a:lnTo>
                <a:lnTo>
                  <a:pt x="160098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 rot="-5400000">
            <a:off x="2000251" y="-2000251"/>
            <a:ext cx="5143498" cy="9144000"/>
          </a:xfrm>
          <a:prstGeom prst="rect">
            <a:avLst/>
          </a:prstGeom>
          <a:gradFill>
            <a:gsLst>
              <a:gs pos="0">
                <a:srgbClr val="0369C0">
                  <a:alpha val="15686"/>
                </a:srgbClr>
              </a:gs>
              <a:gs pos="23000">
                <a:srgbClr val="0369C0">
                  <a:alpha val="15686"/>
                </a:srgbClr>
              </a:gs>
              <a:gs pos="44000">
                <a:srgbClr val="02429B">
                  <a:alpha val="37647"/>
                </a:srgbClr>
              </a:gs>
              <a:gs pos="63000">
                <a:srgbClr val="02429B">
                  <a:alpha val="66666"/>
                </a:srgbClr>
              </a:gs>
              <a:gs pos="84000">
                <a:srgbClr val="02429B">
                  <a:alpha val="93725"/>
                </a:srgbClr>
              </a:gs>
              <a:gs pos="100000">
                <a:srgbClr val="02429B">
                  <a:alpha val="93725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60147">
            <a:off x="7487618" y="3019333"/>
            <a:ext cx="1787804" cy="2163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和内容">
  <p:cSld name="3_标题和内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8409252" y="4873001"/>
            <a:ext cx="50087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 b="0">
                <a:solidFill>
                  <a:srgbClr val="8C8C8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sz="900" b="0">
              <a:solidFill>
                <a:srgbClr val="8C8C8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/>
          <a:srcRect t="65672"/>
          <a:stretch>
            <a:fillRect/>
          </a:stretch>
        </p:blipFill>
        <p:spPr>
          <a:xfrm>
            <a:off x="8035888" y="245437"/>
            <a:ext cx="959356" cy="21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13291"/>
            <a:ext cx="813887" cy="58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0335" y="4921994"/>
            <a:ext cx="1328657" cy="13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6"/>
          <p:cNvCxnSpPr/>
          <p:nvPr/>
        </p:nvCxnSpPr>
        <p:spPr>
          <a:xfrm>
            <a:off x="0" y="490301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90000" endPos="80000" dist="25400" dir="5400000" sy="-100000" algn="bl" rotWithShape="0"/>
          </a:effectLst>
        </p:spPr>
      </p:cxnSp>
      <p:cxnSp>
        <p:nvCxnSpPr>
          <p:cNvPr id="72" name="Google Shape;72;p16"/>
          <p:cNvCxnSpPr/>
          <p:nvPr/>
        </p:nvCxnSpPr>
        <p:spPr>
          <a:xfrm>
            <a:off x="0" y="4825214"/>
            <a:ext cx="914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>
  <p:cSld name="1_标题和内容">
    <p:bg>
      <p:bgPr>
        <a:solidFill>
          <a:srgbClr val="0070C0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descr="图片包含 游戏机&#10;&#10;描述已自动生成"/>
          <p:cNvPicPr preferRelativeResize="0"/>
          <p:nvPr/>
        </p:nvPicPr>
        <p:blipFill rotWithShape="1">
          <a:blip r:embed="rId2">
            <a:alphaModFix amt="10000"/>
          </a:blip>
          <a:srcRect/>
          <a:stretch>
            <a:fillRect/>
          </a:stretch>
        </p:blipFill>
        <p:spPr>
          <a:xfrm>
            <a:off x="-2155954" y="628994"/>
            <a:ext cx="4320000" cy="388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 descr="图片包含 游戏机&#10;&#10;描述已自动生成"/>
          <p:cNvPicPr preferRelativeResize="0"/>
          <p:nvPr/>
        </p:nvPicPr>
        <p:blipFill rotWithShape="1">
          <a:blip r:embed="rId2">
            <a:alphaModFix amt="10000"/>
          </a:blip>
          <a:srcRect/>
          <a:stretch>
            <a:fillRect/>
          </a:stretch>
        </p:blipFill>
        <p:spPr>
          <a:xfrm>
            <a:off x="6984000" y="628994"/>
            <a:ext cx="4320000" cy="388551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675574" y="560906"/>
            <a:ext cx="7792853" cy="40216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sx="103000" sy="103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微软雅黑" panose="020B0503020204020204" charset="-122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和内容">
  <p:cSld name="2_标题和内容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-980"/>
            <a:ext cx="1585367" cy="110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sz="5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1226" y="0"/>
            <a:ext cx="1906700" cy="5143500"/>
          </a:xfrm>
          <a:custGeom>
            <a:avLst/>
            <a:gdLst/>
            <a:ahLst/>
            <a:cxnLst/>
            <a:rect l="l" t="t" r="r" b="b"/>
            <a:pathLst>
              <a:path w="2527298" h="6817620" extrusionOk="0">
                <a:moveTo>
                  <a:pt x="0" y="0"/>
                </a:moveTo>
                <a:lnTo>
                  <a:pt x="2207801" y="0"/>
                </a:lnTo>
                <a:lnTo>
                  <a:pt x="2250800" y="213099"/>
                </a:lnTo>
                <a:cubicBezTo>
                  <a:pt x="2425367" y="1170693"/>
                  <a:pt x="2527298" y="2325090"/>
                  <a:pt x="2527298" y="3567715"/>
                </a:cubicBezTo>
                <a:cubicBezTo>
                  <a:pt x="2527298" y="4603237"/>
                  <a:pt x="2456512" y="5577486"/>
                  <a:pt x="2331895" y="6427636"/>
                </a:cubicBezTo>
                <a:lnTo>
                  <a:pt x="2267966" y="6817620"/>
                </a:lnTo>
                <a:lnTo>
                  <a:pt x="0" y="681762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 flipH="1">
            <a:off x="76199" y="76200"/>
            <a:ext cx="1895474" cy="4972050"/>
          </a:xfrm>
          <a:custGeom>
            <a:avLst/>
            <a:gdLst/>
            <a:ahLst/>
            <a:cxnLst/>
            <a:rect l="l" t="t" r="r" b="b"/>
            <a:pathLst>
              <a:path w="4167120" h="6858000" extrusionOk="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 w="28575" cap="flat" cmpd="sng">
            <a:solidFill>
              <a:srgbClr val="0242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5000" tIns="135000" rIns="135000" bIns="1350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F3F3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自定义版式">
  <p:cSld name="3_自定义版式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自定义版式">
  <p:cSld name="8_自定义版式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4" name="Google Shape;84;p20"/>
          <p:cNvSpPr/>
          <p:nvPr/>
        </p:nvSpPr>
        <p:spPr>
          <a:xfrm rot="-5400000">
            <a:off x="2000252" y="-2000251"/>
            <a:ext cx="5143498" cy="9144000"/>
          </a:xfrm>
          <a:prstGeom prst="rect">
            <a:avLst/>
          </a:prstGeom>
          <a:gradFill>
            <a:gsLst>
              <a:gs pos="0">
                <a:schemeClr val="dk1"/>
              </a:gs>
              <a:gs pos="23000">
                <a:schemeClr val="dk1"/>
              </a:gs>
              <a:gs pos="44000">
                <a:srgbClr val="000000">
                  <a:alpha val="58823"/>
                </a:srgbClr>
              </a:gs>
              <a:gs pos="63000">
                <a:srgbClr val="000000">
                  <a:alpha val="18823"/>
                </a:srgbClr>
              </a:gs>
              <a:gs pos="84000">
                <a:srgbClr val="17406D">
                  <a:alpha val="47843"/>
                </a:srgbClr>
              </a:gs>
              <a:gs pos="100000">
                <a:srgbClr val="17406D">
                  <a:alpha val="47843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2"/>
          <a:srcRect l="5827"/>
          <a:stretch>
            <a:fillRect/>
          </a:stretch>
        </p:blipFill>
        <p:spPr>
          <a:xfrm>
            <a:off x="-326513" y="2205038"/>
            <a:ext cx="2223985" cy="30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0"/>
          <p:cNvPicPr preferRelativeResize="0"/>
          <p:nvPr/>
        </p:nvPicPr>
        <p:blipFill rotWithShape="1">
          <a:blip r:embed="rId3"/>
          <a:srcRect l="21515" r="20835" b="35061"/>
          <a:stretch>
            <a:fillRect/>
          </a:stretch>
        </p:blipFill>
        <p:spPr>
          <a:xfrm>
            <a:off x="262355" y="330296"/>
            <a:ext cx="827904" cy="61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08471" y="419633"/>
            <a:ext cx="1564573" cy="43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 descr="A picture containing outdoor, building, city, nigh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063741" y="-1"/>
            <a:ext cx="5986462" cy="513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1152379" y="1635170"/>
            <a:ext cx="6387718" cy="58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微软雅黑" panose="020B0503020204020204" charset="-122"/>
              <a:buNone/>
            </a:pPr>
            <a:r>
              <a:rPr lang="en-US" altLang="zh-CN" sz="27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Vision Transformer</a:t>
            </a:r>
            <a:endParaRPr lang="en-US" altLang="zh-CN" sz="27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Google Shape;93;p21"/>
          <p:cNvSpPr txBox="1"/>
          <p:nvPr/>
        </p:nvSpPr>
        <p:spPr>
          <a:xfrm>
            <a:off x="1089660" y="2910205"/>
            <a:ext cx="5532755" cy="56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微软雅黑" panose="020B0503020204020204" charset="-122"/>
              <a:buNone/>
            </a:pPr>
            <a:r>
              <a:rPr lang="en-US" altLang="zh-CN" sz="20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2021211041 </a:t>
            </a:r>
            <a:r>
              <a:rPr lang="zh-CN" altLang="en-US" sz="20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蒲海博</a:t>
            </a:r>
            <a:endParaRPr lang="zh-CN" altLang="en-US" sz="20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/>
        </p:nvSpPr>
        <p:spPr>
          <a:xfrm>
            <a:off x="555625" y="421005"/>
            <a:ext cx="196405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7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内容简介</a:t>
            </a:r>
            <a:endParaRPr lang="zh-CN" altLang="en-US" sz="27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1133475" y="1437640"/>
            <a:ext cx="6421755" cy="284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09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Char char="•"/>
            </a:pPr>
            <a:r>
              <a:rPr lang="en-US" sz="2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ViT(vision transformer)介绍</a:t>
            </a:r>
            <a:endParaRPr 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15900" marR="0" lvl="0" indent="-209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Char char="•"/>
            </a:pPr>
            <a:r>
              <a:rPr lang="zh-CN" altLang="en-US" sz="2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方法</a:t>
            </a:r>
            <a:r>
              <a:rPr lang="en-US" altLang="zh-CN" sz="2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详解</a:t>
            </a:r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63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None/>
            </a:pPr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63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None/>
            </a:pPr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63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None/>
            </a:pPr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/>
        </p:nvSpPr>
        <p:spPr>
          <a:xfrm>
            <a:off x="884028" y="165438"/>
            <a:ext cx="665977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02429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Introduction</a:t>
            </a:r>
            <a:endParaRPr sz="1800" b="1">
              <a:solidFill>
                <a:srgbClr val="02429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4010" y="548005"/>
            <a:ext cx="3791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一. ViT介绍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1155" y="1195070"/>
            <a:ext cx="8375015" cy="1376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基于自注意力的架构，尤其是 Transformer，已成为 NLP 中的首选模型。主要方法是 在大型文本语料库上进行预训练，然后在较小而特定于任务的数据集上进行微调。 由于 Transformers 的计算效率和可扩展性，训练具有超过 100B 个参数的、前所未有的模型成为了可能。随着模型和数据集的增长，仍未表现出饱和的迹象。 </a:t>
            </a: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r>
              <a:rPr lang="zh-CN" altLang="en-US"/>
              <a:t>        然而，在 CV 中，卷积架构仍然占主导地位。受到 NLP 成功的启发，多项工作尝试将类似 CNN 的架构与自注意力相结合，有些工作完全取代了卷积。后一种模型虽然理论上有效，但由于使用了特定的注意力模式，尚未在现代硬件加速器上有效地扩展。因此，在大规模图像识别中，经典的类 ResNet 架构仍是最先进的。</a:t>
            </a: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r>
              <a:rPr lang="zh-CN" altLang="en-US"/>
              <a:t>        受 NLP 中 Transformer 成功放缩/扩展 (scaling / scale up) 的启发，尝试将标准 Transformer 直接应用于图像，并尽可能减少修改。为此，可以将图像拆分为块 (patch)，并将这些图像块的线性嵌入序列作为 Transformer 的输入。图像块 (patches) 的处理方式同 NLP 的标记 (tokens) (故经过线性嵌入后又叫 patch token)。以有监督方式训练图像分类模型。</a:t>
            </a: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r>
              <a:rPr lang="zh-CN" altLang="en-US"/>
              <a:t>        </a:t>
            </a: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1480" y="567055"/>
            <a:ext cx="3791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二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方法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详解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4010" y="1239520"/>
            <a:ext cx="8375015" cy="1376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下图是Vision Transformer的结构，和self-attention的结构非常像。</a:t>
            </a:r>
            <a:endParaRPr lang="zh-CN" altLang="en-US"/>
          </a:p>
        </p:txBody>
      </p:sp>
      <p:pic>
        <p:nvPicPr>
          <p:cNvPr id="3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1708150"/>
            <a:ext cx="6116320" cy="2979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1480" y="583565"/>
            <a:ext cx="7265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1图像块嵌入 (Patch Embeddings)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175" y="1405890"/>
            <a:ext cx="8375015" cy="1376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如图所示标准 Transformer 使用 一维标记嵌入序列 (Sequence of token embeddings) 作为输入。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" y="1772920"/>
            <a:ext cx="8761095" cy="19494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1480" y="518160"/>
            <a:ext cx="7997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 可学习的嵌入 (Learnable Embedding)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1108075"/>
            <a:ext cx="8469630" cy="2087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1648" b="57280"/>
          <a:stretch>
            <a:fillRect/>
          </a:stretch>
        </p:blipFill>
        <p:spPr>
          <a:xfrm>
            <a:off x="411480" y="3314065"/>
            <a:ext cx="3562985" cy="957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55" y="3313430"/>
            <a:ext cx="2940050" cy="9588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1480" y="511810"/>
            <a:ext cx="7240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3 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位置嵌入 (Position Embeddings)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" y="1335405"/>
            <a:ext cx="8249920" cy="1177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90" y="2371725"/>
            <a:ext cx="3380105" cy="1056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3370580"/>
            <a:ext cx="8249920" cy="12007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/>
        </p:nvSpPr>
        <p:spPr>
          <a:xfrm>
            <a:off x="884028" y="165438"/>
            <a:ext cx="6659771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indent="0">
              <a:buNone/>
            </a:pPr>
            <a:endParaRPr sz="1800" b="1">
              <a:solidFill>
                <a:srgbClr val="02429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1480" y="511810"/>
            <a:ext cx="7240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三</a:t>
            </a:r>
            <a:r>
              <a:rPr lang="en-US" altLang="zh-CN" sz="3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Transformer 编码器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5905" y="1097280"/>
            <a:ext cx="8375015" cy="1376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1200"/>
              <a:t>Transformer 编码器 由交替的 多头自注意力层 (MSA, 附录 A) 和 多层感知机块 (MLP, 等式 2, 3) 构成。在每个块前应用 层归一化 (Layer Norm)，在每个块后应用 残差连接 (Residual Connection)。</a:t>
            </a:r>
            <a:endParaRPr lang="zh-CN" altLang="en-US" sz="1200"/>
          </a:p>
          <a:p>
            <a:pPr indent="457200"/>
            <a:r>
              <a:rPr lang="zh-CN" altLang="en-US" sz="1200"/>
              <a:t>在 Transformer中，MSA 后跟一个 FFN (Feed-forward network)，其包含 两个 FC 层，第一个 FC 将特征从维度 D变换成 4D，第二个 FC 将特征从维度 4D恢复成 D，中间的非线性激活函数均采用 GeLU (Gaussian Error Linear Unit，高斯误差线性单元) —— 这实质是一个 MLP (多层感知机与线性模型类似，区别在于 MLP 相对于 FC 层数增加且引入了非线性激活函数，例如 FC + GeLU + FC)</a:t>
            </a:r>
            <a:endParaRPr lang="zh-CN" altLang="en-US" sz="1200"/>
          </a:p>
          <a:p>
            <a:pPr indent="457200"/>
            <a:r>
              <a:rPr lang="zh-CN" altLang="en-US" sz="1200"/>
              <a:t>一个 Transformer Encoder Block 就包含一个 MSA 和一个 FFN，二者都有 跳跃连接 和 层归一化 操作构成 MSA Block 和 MLP Block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2692400"/>
            <a:ext cx="8176260" cy="17227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>
            <a:off x="2808011" y="1604701"/>
            <a:ext cx="1378887" cy="77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微软雅黑" panose="020B0503020204020204" charset="-122"/>
              <a:buNone/>
            </a:pPr>
            <a:r>
              <a:rPr lang="zh-CN" sz="41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谢</a:t>
            </a:r>
            <a:r>
              <a:rPr lang="zh-CN" sz="41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谢</a:t>
            </a:r>
            <a:endParaRPr sz="1800" b="0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3" name="Google Shape;113;p24"/>
          <p:cNvSpPr txBox="1"/>
          <p:nvPr/>
        </p:nvSpPr>
        <p:spPr>
          <a:xfrm>
            <a:off x="2422907" y="2445141"/>
            <a:ext cx="2149093" cy="77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微软雅黑" panose="020B0503020204020204" charset="-122"/>
              <a:buNone/>
            </a:pPr>
            <a:r>
              <a:rPr lang="zh-CN" sz="41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Thanks</a:t>
            </a:r>
            <a:endParaRPr sz="1800" b="0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commondata" val="eyJoZGlkIjoiYTVmZjAyOTZjNWI5NTNlZTBlY2NkMzc2ODI1MjFkMWMifQ==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Custom 12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2429B"/>
      </a:accent1>
      <a:accent2>
        <a:srgbClr val="006FBF"/>
      </a:accent2>
      <a:accent3>
        <a:srgbClr val="658CC5"/>
      </a:accent3>
      <a:accent4>
        <a:srgbClr val="404040"/>
      </a:accent4>
      <a:accent5>
        <a:srgbClr val="FFC000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1342</Words>
  <Application>WPS 演示</Application>
  <PresentationFormat/>
  <Paragraphs>47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Arial</vt:lpstr>
      <vt:lpstr>微软雅黑</vt:lpstr>
      <vt:lpstr>Calibri</vt:lpstr>
      <vt:lpstr>Times New Roman</vt:lpstr>
      <vt:lpstr>Arial Unicode MS</vt:lpstr>
      <vt:lpstr>Simple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蒲海博</cp:lastModifiedBy>
  <cp:revision>5</cp:revision>
  <dcterms:created xsi:type="dcterms:W3CDTF">2024-05-20T13:23:00Z</dcterms:created>
  <dcterms:modified xsi:type="dcterms:W3CDTF">2024-06-14T15:05:42Z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367154175EF8452C922871A58C4EE0BA_13</vt:lpwstr>
  </property>
  <property fmtid="{D5CDD505-2E9C-101B-9397-08002B2CF9AE}" pid="3" name="KSOProductBuildVer">
    <vt:lpwstr>2052-12.1.0.16929</vt:lpwstr>
  </property>
</Properties>
</file>